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omments/modernComment_103_61ACC532.xml" ContentType="application/vnd.ms-powerpoint.comments+xml"/>
  <Override PartName="/ppt/notesSlides/notesSlide1.xml" ContentType="application/vnd.openxmlformats-officedocument.presentationml.notesSlide+xml"/>
  <Override PartName="/ppt/comments/modernComment_104_E23B3889.xml" ContentType="application/vnd.ms-powerpoint.comments+xml"/>
  <Override PartName="/ppt/notesSlides/notesSlide2.xml" ContentType="application/vnd.openxmlformats-officedocument.presentationml.notesSlide+xml"/>
  <Override PartName="/ppt/comments/modernComment_105_E18FDB3C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8"/>
  </p:notesMasterIdLst>
  <p:sldIdLst>
    <p:sldId id="259" r:id="rId5"/>
    <p:sldId id="260" r:id="rId6"/>
    <p:sldId id="261" r:id="rId7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FF831B-AE7E-08C1-D1D8-024DF1836572}" name="Stileman, Lianne (Queen's College London)" initials="LS" userId="S::lstileman@qcl.org.uk::a9795750-e05f-447b-965d-6ae451d52c78" providerId="AD"/>
  <p188:author id="{6D18084E-42B4-CBFB-FE5E-4FE5C66CED29}" name="Lizzy Turner" initials="LT" userId="S::lizzy.turner@thomasfranks.com::6dc91197-098d-4c95-bced-90937d560407" providerId="AD"/>
  <p188:author id="{E7AB76D9-DBE5-A968-499F-728D81741921}" name="Rita Capaldo" initials="RC" userId="S::rita.capaldo@thomasfranks.com::d353a206-566d-4012-9101-c6607f28c9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44C"/>
    <a:srgbClr val="064E78"/>
    <a:srgbClr val="52528B"/>
    <a:srgbClr val="1BAEA0"/>
    <a:srgbClr val="F6C437"/>
    <a:srgbClr val="060201"/>
    <a:srgbClr val="D80F7E"/>
    <a:srgbClr val="002244"/>
    <a:srgbClr val="5D2978"/>
    <a:srgbClr val="E46A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omments/modernComment_103_61ACC53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A1F86F1-E8F6-46CA-A009-5CD9787106E5}" authorId="{6D18084E-42B4-CBFB-FE5E-4FE5C66CED29}" created="2026-07-28T13:39:09.5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38712626" sldId="259"/>
      <ac:graphicFrameMk id="7" creationId="{842D2E88-955B-5146-F658-5F3CC518CE7A}"/>
      <ac:tblMk/>
      <ac:tcMk rowId="346967083" colId="260363599"/>
      <ac:txMk cp="58" len="9">
        <ac:context len="73" hash="4246364927"/>
      </ac:txMk>
    </ac:txMkLst>
    <p188:pos x="1218718" y="777637"/>
    <p188:replyLst>
      <p188:reply id="{E9C9794F-9FCA-43D2-96C4-9B1E9E9C688B}" authorId="{E7AB76D9-DBE5-A968-499F-728D81741921}" created="2026-07-30T07:53:54.423">
        <p188:txBody>
          <a:bodyPr/>
          <a:lstStyle/>
          <a:p>
            <a:r>
              <a:rPr lang="en-US"/>
              <a:t>if we use the icons but the allergen changes how will i remove the icon? </a:t>
            </a:r>
          </a:p>
        </p188:txBody>
      </p188:reply>
      <p188:reply id="{4EDD3F1D-D02A-4B3B-8D8C-EF32391523A2}" authorId="{6D18084E-42B4-CBFB-FE5E-4FE5C66CED29}" created="2026-07-31T08:32:28.590">
        <p188:txBody>
          <a:bodyPr/>
          <a:lstStyle/>
          <a:p>
            <a:r>
              <a:rPr lang="en-US"/>
              <a:t>Yes good point - maybe the original idea with the template was to use the icons but not sure if that's possible!</a:t>
            </a:r>
          </a:p>
        </p188:txBody>
      </p188:reply>
    </p188:replyLst>
    <p188:txBody>
      <a:bodyPr/>
      <a:lstStyle/>
      <a:p>
        <a:r>
          <a:rPr lang="en-GB"/>
          <a:t>Is it possible to use the icons along the bottom for allergens? If not, might be worth removing the banner on the bottom as it is a bit redundant. For allergens, I would spell the whole word out unless there is a key explaining what MK/G/SO mean (maybe that can replace the one on the bottom?)</a:t>
        </a:r>
      </a:p>
    </p188:txBody>
  </p188:cm>
  <p188:cm id="{68773C78-9A77-4BE0-BA24-C14448872BA8}" authorId="{6D18084E-42B4-CBFB-FE5E-4FE5C66CED29}" status="resolved" created="2026-07-28T13:41:52.44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38712626" sldId="259"/>
      <ac:graphicFrameMk id="7" creationId="{842D2E88-955B-5146-F658-5F3CC518CE7A}"/>
      <ac:tblMk/>
      <ac:tcMk rowId="3180952547" colId="2161679140"/>
      <ac:txMk cp="48">
        <ac:context len="68" hash="3315571244"/>
      </ac:txMk>
    </ac:txMkLst>
    <p188:pos x="2727478" y="1592977"/>
    <p188:replyLst>
      <p188:reply id="{0DBF9965-BA58-4111-9CBB-73742964DC5B}" authorId="{E7AB76D9-DBE5-A968-499F-728D81741921}" created="2026-07-30T07:55:06.334">
        <p188:txBody>
          <a:bodyPr/>
          <a:lstStyle/>
          <a:p>
            <a:r>
              <a:rPr lang="en-US"/>
              <a:t>yes</a:t>
            </a:r>
          </a:p>
        </p188:txBody>
      </p188:reply>
      <p188:reply id="{351A1FB0-3900-45FB-A7D5-E87C95097FF2}" authorId="{E7AB76D9-DBE5-A968-499F-728D81741921}" created="2026-07-30T08:11:41.210">
        <p188:txBody>
          <a:bodyPr/>
          <a:lstStyle/>
          <a:p>
            <a:r>
              <a:rPr lang="en-US"/>
              <a:t>i will remove the might contain i will just add as an allergen </a:t>
            </a:r>
          </a:p>
        </p188:txBody>
      </p188:reply>
    </p188:replyLst>
    <p188:txBody>
      <a:bodyPr/>
      <a:lstStyle/>
      <a:p>
        <a:r>
          <a:rPr lang="en-GB"/>
          <a:t>Is this mustard?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7-31T08:33:01.404" authorId="{6D18084E-42B4-CBFB-FE5E-4FE5C66CED29}"/>
          </p223:rxn>
        </p223:reactions>
      </p:ext>
    </p188:extLst>
  </p188:cm>
  <p188:cm id="{C45B8EC2-3571-453A-AB9C-B31631C85311}" authorId="{6D18084E-42B4-CBFB-FE5E-4FE5C66CED29}" created="2026-07-28T13:42:55.62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38712626" sldId="259"/>
      <ac:graphicFrameMk id="7" creationId="{842D2E88-955B-5146-F658-5F3CC518CE7A}"/>
      <ac:tblMk/>
      <ac:tcMk rowId="3180952547" colId="786977913"/>
      <ac:txMk cp="20" len="6">
        <ac:context len="79" hash="2147077926"/>
      </ac:txMk>
    </ac:txMkLst>
    <p188:pos x="6910858" y="1288177"/>
    <p188:replyLst>
      <p188:reply id="{D6844EE1-2897-40DA-8463-63FE50BA593D}" authorId="{E7AB76D9-DBE5-A968-499F-728D81741921}" created="2026-07-30T07:54:55.973">
        <p188:txBody>
          <a:bodyPr/>
          <a:lstStyle/>
          <a:p>
            <a:r>
              <a:rPr lang="en-US"/>
              <a:t>gluten and  I'm not sure about the rest i will have to speak to the Damon the chef manager </a:t>
            </a:r>
          </a:p>
        </p188:txBody>
      </p188:reply>
      <p188:reply id="{A7DED05F-1572-4F42-A20E-1804833BB28A}" authorId="{E7AB76D9-DBE5-A968-499F-728D81741921}" created="2026-07-31T10:03:30.603">
        <p188:txBody>
          <a:bodyPr/>
          <a:lstStyle/>
          <a:p>
            <a:r>
              <a:rPr lang="en-US"/>
              <a:t>gluten, dairy, eggs</a:t>
            </a:r>
          </a:p>
        </p188:txBody>
      </p188:reply>
    </p188:replyLst>
    <p188:txBody>
      <a:bodyPr/>
      <a:lstStyle/>
      <a:p>
        <a:r>
          <a:rPr lang="en-GB"/>
          <a:t>Any allergens for this?</a:t>
        </a:r>
      </a:p>
    </p188:txBody>
  </p188:cm>
  <p188:cm id="{EC3E0400-E721-4022-BF97-DB730F074E81}" authorId="{6D18084E-42B4-CBFB-FE5E-4FE5C66CED29}" status="resolved" created="2026-07-28T13:46:47.06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38712626" sldId="259"/>
      <ac:graphicFrameMk id="7" creationId="{842D2E88-955B-5146-F658-5F3CC518CE7A}"/>
      <ac:tblMk/>
      <ac:tcMk rowId="762544790" colId="786977913"/>
      <ac:txMk cp="27" len="10">
        <ac:context len="53" hash="1715640910"/>
      </ac:txMk>
    </ac:txMkLst>
    <p188:pos x="6621298" y="3322717"/>
    <p188:replyLst>
      <p188:reply id="{1FAFD95F-2780-4C36-B3A8-93AFCFCCBB07}" authorId="{E7AB76D9-DBE5-A968-499F-728D81741921}" created="2026-07-30T07:56:12.588">
        <p188:txBody>
          <a:bodyPr/>
          <a:lstStyle/>
          <a:p>
            <a:r>
              <a:rPr lang="en-US"/>
              <a:t>gluten dairy </a:t>
            </a:r>
          </a:p>
        </p188:txBody>
      </p188:reply>
    </p188:replyLst>
    <p188:txBody>
      <a:bodyPr/>
      <a:lstStyle/>
      <a:p>
        <a:r>
          <a:rPr lang="en-GB"/>
          <a:t>Allergens missing</a:t>
        </a:r>
      </a:p>
    </p188:txBody>
  </p188:cm>
  <p188:cm id="{1B05DE41-ED2B-4D1B-BBB3-A4AF8947EA90}" authorId="{6D18084E-42B4-CBFB-FE5E-4FE5C66CED29}" status="resolved" created="2026-07-28T14:02:24.67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38712626" sldId="259"/>
      <ac:graphicFrameMk id="7" creationId="{842D2E88-955B-5146-F658-5F3CC518CE7A}"/>
      <ac:tblMk/>
      <ac:tcMk rowId="2178019307" colId="260363599"/>
      <ac:txMk cp="67" len="1">
        <ac:context len="103" hash="1091118727"/>
      </ac:txMk>
    </ac:txMkLst>
    <p188:pos x="1371118" y="2575957"/>
    <p188:replyLst>
      <p188:reply id="{4BF9C2A8-DB39-4246-A1E3-3931026DB564}" authorId="{E7AB76D9-DBE5-A968-499F-728D81741921}" created="2026-07-30T07:55:40.633">
        <p188:txBody>
          <a:bodyPr/>
          <a:lstStyle/>
          <a:p>
            <a:r>
              <a:rPr lang="en-US"/>
              <a:t>i will change to cheese </a:t>
            </a:r>
          </a:p>
        </p188:txBody>
      </p188:reply>
    </p188:replyLst>
    <p188:txBody>
      <a:bodyPr/>
      <a:lstStyle/>
      <a:p>
        <a:r>
          <a:rPr lang="en-GB"/>
          <a:t>Is this meant to be on here as it’s the only day without cheese and with a different topping?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7-31T08:33:08.717" authorId="{6D18084E-42B4-CBFB-FE5E-4FE5C66CED29}"/>
          </p223:rxn>
        </p223:reactions>
      </p:ext>
    </p188:extLst>
  </p188:cm>
</p188:cmLst>
</file>

<file path=ppt/comments/modernComment_104_E23B388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E3C897A-F3F7-4DB1-B4F3-37EF8C7A8ECA}" authorId="{6D18084E-42B4-CBFB-FE5E-4FE5C66CED29}" status="resolved" created="2026-07-28T14:27:23.02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95531913" sldId="260"/>
      <ac:graphicFrameMk id="7" creationId="{FAF6174D-CE62-2C31-7753-72ECA8144195}"/>
      <ac:tblMk/>
      <ac:tcMk rowId="3180952547" colId="786977913"/>
      <ac:txMk cp="0" len="22">
        <ac:context len="24" hash="1190282287"/>
      </ac:txMk>
    </ac:txMkLst>
    <p188:pos x="6545580" y="1336047"/>
    <p188:replyLst>
      <p188:reply id="{D8B46B2F-AF39-478A-95A1-E097C3339168}" authorId="{E7AB76D9-DBE5-A968-499F-728D81741921}" created="2026-07-30T08:01:57.360">
        <p188:txBody>
          <a:bodyPr/>
          <a:lstStyle/>
          <a:p>
            <a:r>
              <a:rPr lang="en-US"/>
              <a:t>maybe we can write Jamaican Jerk chicken as the mango will not be on the marination</a:t>
            </a:r>
          </a:p>
        </p188:txBody>
      </p188:reply>
    </p188:replyLst>
    <p188:txBody>
      <a:bodyPr/>
      <a:lstStyle/>
      <a:p>
        <a:r>
          <a:rPr lang="en-GB"/>
          <a:t>Is there anything else going alongside apart from the sides? Maybe a fresh/mild mango hot sauce or similar?</a:t>
        </a:r>
      </a:p>
    </p188:txBody>
  </p188:cm>
  <p188:cm id="{4C684C03-4EDA-4A48-86D7-9F98E0453088}" authorId="{6D18084E-42B4-CBFB-FE5E-4FE5C66CED29}" status="resolved" created="2026-07-28T14:27:56.78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95531913" sldId="260"/>
      <ac:graphicFrameMk id="7" creationId="{FAF6174D-CE62-2C31-7753-72ECA8144195}"/>
      <ac:tblMk/>
      <ac:tcMk rowId="3180952547" colId="260363599"/>
      <ac:txMk cp="27" len="4">
        <ac:context len="34" hash="3785398557"/>
      </ac:txMk>
    </ac:txMkLst>
    <p188:pos x="1402080" y="1336047"/>
    <p188:replyLst>
      <p188:reply id="{80F036CD-A1DB-4CB8-AA28-F2C4EAC625F3}" authorId="{E7AB76D9-DBE5-A968-499F-728D81741921}" created="2026-07-30T07:56:42.574">
        <p188:txBody>
          <a:bodyPr/>
          <a:lstStyle/>
          <a:p>
            <a:r>
              <a:rPr lang="en-US"/>
              <a:t>no pineapple the school is pineapple free </a:t>
            </a:r>
          </a:p>
        </p188:txBody>
        <p188:extLst>
          <p:ext xmlns:p="http://schemas.openxmlformats.org/presentationml/2006/main" uri="{57CB4572-C831-44C2-8A1C-0ADB6CCDFE69}">
            <p223:reactions xmlns:p223="http://schemas.microsoft.com/office/powerpoint/2022/03/main">
              <p223:rxn type="👍">
                <p223:instance time="2026-07-31T08:35:42.242" authorId="{6D18084E-42B4-CBFB-FE5E-4FE5C66CED29}"/>
              </p223:rxn>
            </p223:reactions>
          </p:ext>
        </p188:extLst>
      </p188:reply>
    </p188:replyLst>
    <p188:txBody>
      <a:bodyPr/>
      <a:lstStyle/>
      <a:p>
        <a:r>
          <a:rPr lang="en-GB"/>
          <a:t>Any other description to add here? Does it have pineapple in it or similar?</a:t>
        </a:r>
      </a:p>
    </p188:txBody>
  </p188:cm>
  <p188:cm id="{0D6A40AF-9A23-42BF-B7EF-96531DBC81F8}" authorId="{6D18084E-42B4-CBFB-FE5E-4FE5C66CED29}" status="resolved" created="2026-07-28T14:29:30.42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95531913" sldId="260"/>
      <ac:graphicFrameMk id="7" creationId="{FAF6174D-CE62-2C31-7753-72ECA8144195}"/>
      <ac:tblMk/>
      <ac:tcMk rowId="1383645046" colId="2101905455"/>
      <ac:txMk cp="76" len="4">
        <ac:context len="88" hash="3602514114"/>
      </ac:txMk>
    </ac:txMkLst>
    <p188:pos x="4549140" y="5001267"/>
    <p188:replyLst>
      <p188:reply id="{13BB1168-2E73-40A5-BE6B-D5060EFC571D}" authorId="{E7AB76D9-DBE5-A968-499F-728D81741921}" created="2026-07-30T08:03:20.975">
        <p188:txBody>
          <a:bodyPr/>
          <a:lstStyle/>
          <a:p>
            <a:r>
              <a:rPr lang="en-US"/>
              <a:t>not sure what they will use for the triffle, lets add gluten and egg </a:t>
            </a:r>
          </a:p>
        </p188:txBody>
      </p188:reply>
    </p188:replyLst>
    <p188:txBody>
      <a:bodyPr/>
      <a:lstStyle/>
      <a:p>
        <a:r>
          <a:rPr lang="en-GB"/>
          <a:t>Could egg be missing?</a:t>
        </a:r>
      </a:p>
    </p188:txBody>
  </p188:cm>
  <p188:cm id="{B23DC88A-FC2E-4012-ADFA-3DD0D80C8640}" authorId="{6D18084E-42B4-CBFB-FE5E-4FE5C66CED29}" status="resolved" created="2026-07-28T14:29:37.67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95531913" sldId="260"/>
      <ac:graphicFrameMk id="7" creationId="{FAF6174D-CE62-2C31-7753-72ECA8144195}"/>
      <ac:tblMk/>
      <ac:tcMk rowId="1383645046" colId="2161679140"/>
      <ac:txMk cp="74" len="4">
        <ac:context len="85" hash="3609911018"/>
      </ac:txMk>
    </ac:txMkLst>
    <p188:pos x="2804160" y="5001267"/>
    <p188:replyLst>
      <p188:reply id="{D5E00CA0-32AA-4751-96D1-D420ECBD5CB8}" authorId="{E7AB76D9-DBE5-A968-499F-728D81741921}" created="2026-07-30T08:02:27.831">
        <p188:txBody>
          <a:bodyPr/>
          <a:lstStyle/>
          <a:p>
            <a:r>
              <a:rPr lang="en-US"/>
              <a:t>egg and gluten </a:t>
            </a:r>
          </a:p>
        </p188:txBody>
      </p188:reply>
    </p188:replyLst>
    <p188:txBody>
      <a:bodyPr/>
      <a:lstStyle/>
      <a:p>
        <a:r>
          <a:rPr lang="en-GB"/>
          <a:t>Could egg be missing?</a:t>
        </a:r>
      </a:p>
    </p188:txBody>
  </p188:cm>
</p188:cmLst>
</file>

<file path=ppt/comments/modernComment_105_E18FDB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775A4D0-B0F8-4943-9147-77C101A8416F}" authorId="{6D18084E-42B4-CBFB-FE5E-4FE5C66CED29}" created="2026-07-28T14:26:02.16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84301372" sldId="261"/>
      <ac:graphicFrameMk id="7" creationId="{37CD5FB8-05D4-74A6-ABC0-4407378A7954}"/>
      <ac:tblMk/>
      <ac:tcMk rowId="3180952547" colId="1846893544"/>
      <ac:txMk cp="24">
        <ac:context len="52" hash="1978224954"/>
      </ac:txMk>
    </ac:txMkLst>
    <p188:pos x="8716798" y="1272937"/>
    <p188:replyLst>
      <p188:reply id="{B52AEE3C-B49F-45B9-AC54-983636A5B28A}" authorId="{E7AB76D9-DBE5-A968-499F-728D81741921}" created="2026-07-30T08:08:27.526">
        <p188:txBody>
          <a:bodyPr/>
          <a:lstStyle/>
          <a:p>
            <a:r>
              <a:rPr lang="en-US"/>
              <a:t>yes it will be great</a:t>
            </a:r>
          </a:p>
        </p188:txBody>
      </p188:reply>
    </p188:replyLst>
    <p188:txBody>
      <a:bodyPr/>
      <a:lstStyle/>
      <a:p>
        <a:r>
          <a:rPr lang="en-GB"/>
          <a:t>I would add here what the options will be - beef burger/chorizo burger, onions, tomatoes, lettuce etc. to make it more descriptive</a:t>
        </a:r>
      </a:p>
    </p188:txBody>
  </p188:cm>
  <p188:cm id="{F15A7165-575B-4D5F-AF38-F116EA5B6874}" authorId="{6D18084E-42B4-CBFB-FE5E-4FE5C66CED29}" status="resolved" created="2026-07-28T14:30:29.86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84301372" sldId="261"/>
      <ac:graphicFrameMk id="7" creationId="{37CD5FB8-05D4-74A6-ABC0-4407378A7954}"/>
      <ac:tblMk/>
      <ac:tcMk rowId="3180952547" colId="786977913"/>
      <ac:txMk cp="9" len="7">
        <ac:context len="46" hash="2708839802"/>
      </ac:txMk>
    </ac:txMkLst>
    <p188:pos x="6308878" y="1196737"/>
    <p188:replyLst>
      <p188:reply id="{647FDEC3-0696-4140-A7F9-5BA7A9036A1F}" authorId="{E7AB76D9-DBE5-A968-499F-728D81741921}" created="2026-07-30T08:06:53.489">
        <p188:txBody>
          <a:bodyPr/>
          <a:lstStyle/>
          <a:p>
            <a:r>
              <a:rPr lang="en-US"/>
              <a:t>chicken shawarma</a:t>
            </a:r>
          </a:p>
        </p188:txBody>
      </p188:reply>
    </p188:replyLst>
    <p188:txBody>
      <a:bodyPr/>
      <a:lstStyle/>
      <a:p>
        <a:r>
          <a:rPr lang="en-GB"/>
          <a:t>Any other description we could add? Is it grilled?</a:t>
        </a:r>
      </a:p>
    </p188:txBody>
  </p188:cm>
  <p188:cm id="{B3AD5AAC-F3BF-4AD0-BEC5-6C71998950FA}" authorId="{6D18084E-42B4-CBFB-FE5E-4FE5C66CED29}" status="resolved" created="2026-07-28T14:31:09.68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84301372" sldId="261"/>
      <ac:graphicFrameMk id="7" creationId="{37CD5FB8-05D4-74A6-ABC0-4407378A7954}"/>
      <ac:tblMk/>
      <ac:tcMk rowId="3180952547" colId="1846893544"/>
      <ac:txMk cp="41">
        <ac:context len="52" hash="1978224954"/>
      </ac:txMk>
    </ac:txMkLst>
    <p188:pos x="8251978" y="1425337"/>
    <p188:replyLst>
      <p188:reply id="{63246D3E-E476-44FF-B7FA-61DFEE5954AF}" authorId="{E7AB76D9-DBE5-A968-499F-728D81741921}" created="2026-07-30T08:04:36.839">
        <p188:txBody>
          <a:bodyPr/>
          <a:lstStyle/>
          <a:p>
            <a:r>
              <a:rPr lang="en-US"/>
              <a:t>lets remove it </a:t>
            </a:r>
          </a:p>
        </p188:txBody>
      </p188:reply>
    </p188:replyLst>
    <p188:txBody>
      <a:bodyPr/>
      <a:lstStyle/>
      <a:p>
        <a:r>
          <a:rPr lang="en-GB"/>
          <a:t>Is fish correct?</a:t>
        </a:r>
      </a:p>
    </p188:txBody>
  </p188:cm>
  <p188:cm id="{E32F9A72-0889-4D49-B59C-41C1CF16C84E}" authorId="{6D18084E-42B4-CBFB-FE5E-4FE5C66CED29}" status="resolved" created="2026-07-28T14:33:30.56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84301372" sldId="261"/>
      <ac:graphicFrameMk id="7" creationId="{37CD5FB8-05D4-74A6-ABC0-4407378A7954}"/>
      <ac:tblMk/>
      <ac:tcMk rowId="1250815919" colId="260363599"/>
      <ac:txMk cp="19" len="8">
        <ac:context len="42" hash="2562438682"/>
      </ac:txMk>
    </ac:txMkLst>
    <p188:pos x="1119658" y="3894217"/>
    <p188:replyLst>
      <p188:reply id="{52CBC39B-1F27-441C-81AE-9DA9A09CB74F}" authorId="{E7AB76D9-DBE5-A968-499F-728D81741921}" created="2026-07-30T08:05:00.903">
        <p188:txBody>
          <a:bodyPr/>
          <a:lstStyle/>
          <a:p>
            <a:r>
              <a:rPr lang="en-US"/>
              <a:t>steam</a:t>
            </a:r>
          </a:p>
        </p188:txBody>
      </p188:reply>
    </p188:replyLst>
    <p188:txBody>
      <a:bodyPr/>
      <a:lstStyle/>
      <a:p>
        <a:r>
          <a:rPr lang="en-GB"/>
          <a:t>Steamed? Sautéed?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78A27-49A9-4BC3-A336-159F8F546BF2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5E101-7EA6-463C-A060-4B47401678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29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5E101-7EA6-463C-A060-4B47401678E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817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5E101-7EA6-463C-A060-4B47401678E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041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BEB107-73F8-602C-3320-2343BDDD5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18" y="2861"/>
            <a:ext cx="10684447" cy="7553428"/>
          </a:xfrm>
          <a:prstGeom prst="rect">
            <a:avLst/>
          </a:prstGeom>
        </p:spPr>
      </p:pic>
      <p:pic>
        <p:nvPicPr>
          <p:cNvPr id="2" name="Picture 1" descr="A logo with a crown and text&#10;&#10;AI-generated content may be incorrect.">
            <a:extLst>
              <a:ext uri="{FF2B5EF4-FFF2-40B4-BE49-F238E27FC236}">
                <a16:creationId xmlns:a16="http://schemas.microsoft.com/office/drawing/2014/main" id="{BE21A744-6A7A-C142-D2FB-C50E83B91C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"/>
          </a:blip>
          <a:stretch>
            <a:fillRect/>
          </a:stretch>
        </p:blipFill>
        <p:spPr>
          <a:xfrm>
            <a:off x="3645217" y="1999456"/>
            <a:ext cx="4584224" cy="458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89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70" userDrawn="1">
          <p15:clr>
            <a:srgbClr val="FBAE40"/>
          </p15:clr>
        </p15:guide>
        <p15:guide id="3" pos="6565" userDrawn="1">
          <p15:clr>
            <a:srgbClr val="FBAE40"/>
          </p15:clr>
        </p15:guide>
        <p15:guide id="4" orient="horz" pos="469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BEB107-73F8-602C-3320-2343BDDD5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18" y="2861"/>
            <a:ext cx="10684447" cy="7553428"/>
          </a:xfrm>
          <a:prstGeom prst="rect">
            <a:avLst/>
          </a:prstGeom>
        </p:spPr>
      </p:pic>
      <p:pic>
        <p:nvPicPr>
          <p:cNvPr id="2" name="Picture 1" descr="A logo with a crown and text&#10;&#10;AI-generated content may be incorrect.">
            <a:extLst>
              <a:ext uri="{FF2B5EF4-FFF2-40B4-BE49-F238E27FC236}">
                <a16:creationId xmlns:a16="http://schemas.microsoft.com/office/drawing/2014/main" id="{EE9957A1-6290-DB45-0D47-4F85B7121A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3645217" y="1999456"/>
            <a:ext cx="4584224" cy="458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1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70" userDrawn="1">
          <p15:clr>
            <a:srgbClr val="FBAE40"/>
          </p15:clr>
        </p15:guide>
        <p15:guide id="3" pos="6565" userDrawn="1">
          <p15:clr>
            <a:srgbClr val="FBAE40"/>
          </p15:clr>
        </p15:guide>
        <p15:guide id="4" orient="horz" pos="469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p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BEB107-73F8-602C-3320-2343BDDD5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683" y="2861"/>
            <a:ext cx="10684445" cy="7553427"/>
          </a:xfrm>
          <a:prstGeom prst="rect">
            <a:avLst/>
          </a:prstGeom>
        </p:spPr>
      </p:pic>
      <p:pic>
        <p:nvPicPr>
          <p:cNvPr id="2" name="Picture 1" descr="A logo with a crown and text&#10;&#10;AI-generated content may be incorrect.">
            <a:extLst>
              <a:ext uri="{FF2B5EF4-FFF2-40B4-BE49-F238E27FC236}">
                <a16:creationId xmlns:a16="http://schemas.microsoft.com/office/drawing/2014/main" id="{26063271-A25B-D31F-6192-408342191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3645217" y="1999456"/>
            <a:ext cx="4584224" cy="458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14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70" userDrawn="1">
          <p15:clr>
            <a:srgbClr val="FBAE40"/>
          </p15:clr>
        </p15:guide>
        <p15:guide id="3" pos="6565" userDrawn="1">
          <p15:clr>
            <a:srgbClr val="FBAE40"/>
          </p15:clr>
        </p15:guide>
        <p15:guide id="4" orient="horz" pos="469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ekly M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BEB107-73F8-602C-3320-2343BDDD5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683" y="2861"/>
            <a:ext cx="10684445" cy="7553427"/>
          </a:xfrm>
          <a:prstGeom prst="rect">
            <a:avLst/>
          </a:prstGeom>
        </p:spPr>
      </p:pic>
      <p:pic>
        <p:nvPicPr>
          <p:cNvPr id="2" name="Picture 1" descr="A logo with a crown and text&#10;&#10;AI-generated content may be incorrect.">
            <a:extLst>
              <a:ext uri="{FF2B5EF4-FFF2-40B4-BE49-F238E27FC236}">
                <a16:creationId xmlns:a16="http://schemas.microsoft.com/office/drawing/2014/main" id="{20FDDB3D-10F8-7704-FDEE-890D51478B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3645217" y="1999456"/>
            <a:ext cx="4584224" cy="458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6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70" userDrawn="1">
          <p15:clr>
            <a:srgbClr val="FBAE40"/>
          </p15:clr>
        </p15:guide>
        <p15:guide id="3" pos="6565" userDrawn="1">
          <p15:clr>
            <a:srgbClr val="FBAE40"/>
          </p15:clr>
        </p15:guide>
        <p15:guide id="4" orient="horz" pos="469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931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3_61ACC53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4_E23B388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5_E18FDB3C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C2755-141E-B0A9-40AC-787F0425F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D62251-7E1C-DE82-51E9-271A600091E6}"/>
              </a:ext>
            </a:extLst>
          </p:cNvPr>
          <p:cNvSpPr txBox="1">
            <a:spLocks/>
          </p:cNvSpPr>
          <p:nvPr/>
        </p:nvSpPr>
        <p:spPr>
          <a:xfrm>
            <a:off x="1922285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Monday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78DAE1-3AFF-28A8-B559-E5371DFFD997}"/>
              </a:ext>
            </a:extLst>
          </p:cNvPr>
          <p:cNvSpPr txBox="1">
            <a:spLocks/>
          </p:cNvSpPr>
          <p:nvPr/>
        </p:nvSpPr>
        <p:spPr>
          <a:xfrm>
            <a:off x="3691628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Tuesday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4C7985-BB7F-FE5D-556E-F9A3137F48F2}"/>
              </a:ext>
            </a:extLst>
          </p:cNvPr>
          <p:cNvSpPr txBox="1">
            <a:spLocks/>
          </p:cNvSpPr>
          <p:nvPr/>
        </p:nvSpPr>
        <p:spPr>
          <a:xfrm>
            <a:off x="5460971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Wednesday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DE582D-3787-15D3-F214-9247CD67C56C}"/>
              </a:ext>
            </a:extLst>
          </p:cNvPr>
          <p:cNvSpPr txBox="1">
            <a:spLocks/>
          </p:cNvSpPr>
          <p:nvPr/>
        </p:nvSpPr>
        <p:spPr>
          <a:xfrm>
            <a:off x="7230314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Thursday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65F565-6143-8E7F-396A-343C0CDFA883}"/>
              </a:ext>
            </a:extLst>
          </p:cNvPr>
          <p:cNvSpPr txBox="1">
            <a:spLocks/>
          </p:cNvSpPr>
          <p:nvPr/>
        </p:nvSpPr>
        <p:spPr>
          <a:xfrm>
            <a:off x="8999658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Friday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2D2E88-955B-5146-F658-5F3CC518C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616053"/>
              </p:ext>
            </p:extLst>
          </p:nvPr>
        </p:nvGraphicFramePr>
        <p:xfrm>
          <a:off x="1562582" y="1554083"/>
          <a:ext cx="8785185" cy="5417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368">
                  <a:extLst>
                    <a:ext uri="{9D8B030D-6E8A-4147-A177-3AD203B41FA5}">
                      <a16:colId xmlns:a16="http://schemas.microsoft.com/office/drawing/2014/main" val="260363599"/>
                    </a:ext>
                  </a:extLst>
                </a:gridCol>
                <a:gridCol w="1816100">
                  <a:extLst>
                    <a:ext uri="{9D8B030D-6E8A-4147-A177-3AD203B41FA5}">
                      <a16:colId xmlns:a16="http://schemas.microsoft.com/office/drawing/2014/main" val="2161679140"/>
                    </a:ext>
                  </a:extLst>
                </a:gridCol>
                <a:gridCol w="1734643">
                  <a:extLst>
                    <a:ext uri="{9D8B030D-6E8A-4147-A177-3AD203B41FA5}">
                      <a16:colId xmlns:a16="http://schemas.microsoft.com/office/drawing/2014/main" val="2101905455"/>
                    </a:ext>
                  </a:extLst>
                </a:gridCol>
                <a:gridCol w="1757037">
                  <a:extLst>
                    <a:ext uri="{9D8B030D-6E8A-4147-A177-3AD203B41FA5}">
                      <a16:colId xmlns:a16="http://schemas.microsoft.com/office/drawing/2014/main" val="786977913"/>
                    </a:ext>
                  </a:extLst>
                </a:gridCol>
                <a:gridCol w="1757037">
                  <a:extLst>
                    <a:ext uri="{9D8B030D-6E8A-4147-A177-3AD203B41FA5}">
                      <a16:colId xmlns:a16="http://schemas.microsoft.com/office/drawing/2014/main" val="1846893544"/>
                    </a:ext>
                  </a:extLst>
                </a:gridCol>
              </a:tblGrid>
              <a:tr h="73826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Squash, Chilli &amp; Coconut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Homemade</a:t>
                      </a: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 Bread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  <a:sym typeface="Calibri"/>
                        </a:rPr>
                        <a:t>(Gluten, </a:t>
                      </a: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Soya)</a:t>
                      </a:r>
                      <a:endParaRPr lang="en-GB" sz="1000" b="0" i="1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  <a:sym typeface="Calibri"/>
                      </a:endParaRPr>
                    </a:p>
                  </a:txBody>
                  <a:tcPr marL="45994" marR="459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Turkish Red Lentil 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 Homemade Bread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Masala Cauliflower</a:t>
                      </a:r>
                      <a:r>
                        <a:rPr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 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6344C"/>
                        </a:solidFill>
                        <a:effectLst/>
                        <a:uLnTx/>
                        <a:uFillTx/>
                        <a:latin typeface="Gill Sans MT"/>
                        <a:ea typeface="+mn-ea"/>
                        <a:cs typeface="+mn-cs"/>
                        <a:sym typeface="Calibri"/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Leeks &amp; Potato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Roasted Tomato &amp; Garlic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  <a:sym typeface="Calibri"/>
                        </a:rPr>
                        <a:t>(Gluten, Soya)</a:t>
                      </a:r>
                    </a:p>
                  </a:txBody>
                  <a:tcPr marL="459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67083"/>
                  </a:ext>
                </a:extLst>
              </a:tr>
              <a:tr h="12533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  <a:sym typeface="Calibri"/>
                        </a:rPr>
                        <a:t>  Pasta Bar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  <a:sym typeface="Calibri"/>
                        </a:rPr>
                        <a:t> Classic Beef Bolognese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Penne Pasta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1" dirty="0">
                          <a:solidFill>
                            <a:srgbClr val="66344C"/>
                          </a:solidFill>
                          <a:latin typeface="Gill Sans MT"/>
                        </a:rPr>
                        <a:t>(Gluten, Soya)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Chicken Fajitas, Served with Fresh Salads</a:t>
                      </a: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 &amp; Sauces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US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  <a:sym typeface="Calibri"/>
                        </a:rPr>
                        <a:t>(Gluten, </a:t>
                      </a:r>
                      <a:r>
                        <a:rPr lang="en-US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Celery</a:t>
                      </a:r>
                      <a:r>
                        <a:rPr lang="en-US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Thai Beef Curry</a:t>
                      </a:r>
                      <a:endParaRPr lang="en-US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  <a:cs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(Gluten, Milk, Egg, Soya)</a:t>
                      </a:r>
                      <a:endParaRPr lang="en-US" i="1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cs typeface="Calibri" panose="020F0502020204030204" pitchFamily="34" charset="0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cap="none" spc="0" noProof="0" dirty="0">
                        <a:solidFill>
                          <a:srgbClr val="66344C"/>
                        </a:solidFill>
                        <a:latin typeface="Gill Sans MT"/>
                        <a:cs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Honey-Glazed Roast Turkey</a:t>
                      </a:r>
                      <a:endParaRPr lang="en-US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  <a:cs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Served with Stuffing 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</a:t>
                      </a:r>
                      <a:r>
                        <a:rPr lang="en-US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Gluten, Dairy, Egg, Soya</a:t>
                      </a:r>
                      <a:r>
                        <a:rPr lang="en-US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)</a:t>
                      </a:r>
                      <a:endParaRPr lang="en-US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  <a:cs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cap="none" spc="0" noProof="0" dirty="0">
                        <a:solidFill>
                          <a:srgbClr val="66344C"/>
                        </a:solidFill>
                        <a:highlight>
                          <a:srgbClr val="FFFF00"/>
                        </a:highlight>
                        <a:latin typeface="Gill Sans MT"/>
                        <a:cs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cap="none" spc="0" noProof="0" dirty="0">
                        <a:solidFill>
                          <a:srgbClr val="66344C"/>
                        </a:solidFill>
                        <a:highlight>
                          <a:srgbClr val="FFFF00"/>
                        </a:highlight>
                        <a:latin typeface="Gill Sans MT"/>
                        <a:cs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 Hot Dogs</a:t>
                      </a:r>
                      <a:b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</a:b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Bratwurst Sausages Served with Caramelised Onions &amp; Sauerkraut</a:t>
                      </a: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(Gluten, Milk)</a:t>
                      </a: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952547"/>
                  </a:ext>
                </a:extLst>
              </a:tr>
              <a:tr h="750967"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</a:rPr>
                        <a:t>Baked Potato &amp; Sweet Potato</a:t>
                      </a:r>
                      <a:endParaRPr lang="en-US" sz="1000" b="0" i="0" u="none" cap="none" spc="0" dirty="0">
                        <a:solidFill>
                          <a:srgbClr val="6634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</a:rPr>
                        <a:t>Classic Pomodoro</a:t>
                      </a:r>
                      <a:endParaRPr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4D4C"/>
                        </a:solidFill>
                        <a:effectLst/>
                        <a:uLnTx/>
                        <a:uFillTx/>
                        <a:latin typeface="Gill Sans M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</a:rPr>
                        <a:t>Tuna Mayo</a:t>
                      </a:r>
                      <a:endParaRPr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4D4C"/>
                        </a:solidFill>
                        <a:effectLst/>
                        <a:uLnTx/>
                        <a:uFillTx/>
                        <a:latin typeface="Gill Sans M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</a:rPr>
                        <a:t>Baked Beans</a:t>
                      </a:r>
                      <a:endParaRPr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4D4C"/>
                        </a:solidFill>
                        <a:effectLst/>
                        <a:uLnTx/>
                        <a:uFillTx/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Cheddar Cheese</a:t>
                      </a:r>
                      <a:endParaRPr lang="en-GB" dirty="0"/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dirty="0"/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4D4C"/>
                        </a:solidFill>
                        <a:effectLst/>
                        <a:uLnTx/>
                        <a:uFillTx/>
                        <a:latin typeface="Gill Sans M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  <a:endParaRPr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4D4C"/>
                        </a:solidFill>
                        <a:effectLst/>
                        <a:uLnTx/>
                        <a:uFillTx/>
                        <a:latin typeface="Gill Sans M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Tuna Mayo</a:t>
                      </a:r>
                      <a:endParaRPr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4D4C"/>
                        </a:solidFill>
                        <a:effectLst/>
                        <a:uLnTx/>
                        <a:uFillTx/>
                        <a:latin typeface="Gill Sans MT"/>
                        <a:ea typeface="+mn-ea"/>
                        <a:cs typeface="+mn-cs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dirty="0"/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 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6344C"/>
                        </a:solidFill>
                        <a:effectLst/>
                        <a:uLnTx/>
                        <a:uFillTx/>
                        <a:latin typeface="Gill Sans M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dirty="0"/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019307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Roasted Red Pepper, Lentil, </a:t>
                      </a:r>
                      <a:b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Chickpea &amp; Tomato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Penne Pasta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(Gluten, Milk, Sulphites)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Vegetable &amp; Kidney Bean Fajitas, Salads &amp; Sauces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000" b="0" i="1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(Gluten, Celery, Mustard)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Thai Green Bean &amp; Mushroom Curry</a:t>
                      </a:r>
                      <a:endParaRPr lang="en-GB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(Gluten, Soya)</a:t>
                      </a:r>
                      <a:endParaRPr lang="en-GB" i="1" dirty="0"/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Roasted Butternut &amp;</a:t>
                      </a:r>
                      <a:b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</a:b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Lentil Wellington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(Gluten, Milk)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</a:rPr>
                        <a:t>Homemade Vegan Sausage Roll</a:t>
                      </a:r>
                      <a:endParaRPr lang="en-US" dirty="0"/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Quinoa, Black Bean &amp; </a:t>
                      </a:r>
                      <a:b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</a:b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Beetroot Burger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(Gluten, Soya)</a:t>
                      </a: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44790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 Garlic &amp; Rosemary Bread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Steamed Green Beans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Rocket &amp; Tomato Salad</a:t>
                      </a: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(Gluten, Soya)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Paprika &amp; Herb Wedges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Charred Corn on the Cob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Sour Cream, Grated Cheese, Chilli Sauce, Guacamole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1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(Milk)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Lime &amp; Coriander Rice</a:t>
                      </a:r>
                      <a:endParaRPr lang="en-GB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Pickled Vegetables</a:t>
                      </a:r>
                      <a:endParaRPr lang="en-US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Stir-Fried Vegetables</a:t>
                      </a:r>
                      <a:endParaRPr lang="en-US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(Gluten, Milk, Egg, Soya)</a:t>
                      </a:r>
                      <a:endParaRPr lang="en-GB" i="1" dirty="0">
                        <a:sym typeface="Calibri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Rosemary Roast Potatoes</a:t>
                      </a:r>
                      <a:endParaRPr lang="en-GB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Honey-Glazed Carrots</a:t>
                      </a:r>
                      <a:endParaRPr lang="en-US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Flash-Fried Greens</a:t>
                      </a:r>
                      <a:endParaRPr lang="en-US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Gravy</a:t>
                      </a:r>
                      <a:endParaRPr lang="en-US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(Gluten, Milk, Egg)</a:t>
                      </a:r>
                      <a:endParaRPr lang="en-GB" sz="1000" b="0" i="1" u="none" strike="noStrike" cap="none" spc="0" dirty="0">
                        <a:solidFill>
                          <a:srgbClr val="66344C"/>
                        </a:solidFill>
                        <a:latin typeface="Gill Sans MT"/>
                        <a:sym typeface="Calibri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Seasoned Fries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Homemade Chunky Slaw</a:t>
                      </a:r>
                      <a:endParaRPr lang="en-US" sz="1000" b="0" i="0" u="none" cap="none" spc="0" dirty="0">
                        <a:solidFill>
                          <a:srgbClr val="66344C"/>
                        </a:solidFill>
                        <a:latin typeface="Gill Sans M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Garden Peas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Baked Beans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sym typeface="Calibri"/>
                      </a:endParaRP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815919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Chocolate Chip Shortbread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00" b="0" i="0" u="none" strike="noStrike" cap="none" spc="0">
                        <a:solidFill>
                          <a:srgbClr val="66344C"/>
                        </a:solidFill>
                        <a:latin typeface="Gill Sans MT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(Gluten, Milk)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Lemon &amp; Poppy Seed Cake</a:t>
                      </a:r>
                      <a:b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</a:b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(Gluten, Milk, Egg, Soya)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Classic Apple &amp; Blackberry Crumble with Custard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(Gluten, Milk, Soya)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 err="1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Courgette</a:t>
                      </a: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 &amp; Orange Cake</a:t>
                      </a:r>
                      <a:b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(Gluten, Milk, Egg, Soya)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Chocolate Beetroot Brownie</a:t>
                      </a:r>
                      <a:b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Selection of Yoghurts, Jellies &amp; 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Fruit Pots 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(Gluten, Milk, Egg, Soya)</a:t>
                      </a: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64504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2546EA3-1758-761E-B011-491EF274F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6514450"/>
              </p:ext>
            </p:extLst>
          </p:nvPr>
        </p:nvGraphicFramePr>
        <p:xfrm>
          <a:off x="344046" y="1554083"/>
          <a:ext cx="1302065" cy="5350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2065">
                  <a:extLst>
                    <a:ext uri="{9D8B030D-6E8A-4147-A177-3AD203B41FA5}">
                      <a16:colId xmlns:a16="http://schemas.microsoft.com/office/drawing/2014/main" val="3145660686"/>
                    </a:ext>
                  </a:extLst>
                </a:gridCol>
              </a:tblGrid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SOUP OF THE DAY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742446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MAIN COURSE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2247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PASTA &amp; JACKET BAR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2533351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PLANT-BASED MAIN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347438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SIDES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8231917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DESSERT OF </a:t>
                      </a:r>
                      <a:b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</a:b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THE DAY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8384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4D17EA6-6630-D383-2C5E-87A1B80C8245}"/>
              </a:ext>
            </a:extLst>
          </p:cNvPr>
          <p:cNvSpPr txBox="1">
            <a:spLocks/>
          </p:cNvSpPr>
          <p:nvPr/>
        </p:nvSpPr>
        <p:spPr>
          <a:xfrm>
            <a:off x="3349487" y="402360"/>
            <a:ext cx="6082748" cy="6309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GB" sz="2400" dirty="0">
                <a:solidFill>
                  <a:srgbClr val="66344C"/>
                </a:solidFill>
                <a:latin typeface="Gill Sans" panose="020B0502020104020203" pitchFamily="34" charset="-79"/>
                <a:cs typeface="Gill Sans"/>
              </a:rPr>
              <a:t>WEEK 1 Autumn 2026</a:t>
            </a:r>
          </a:p>
          <a:p>
            <a:r>
              <a:rPr lang="en-GB" sz="1000" b="1" dirty="0">
                <a:solidFill>
                  <a:srgbClr val="66344C"/>
                </a:solidFill>
                <a:latin typeface="Gill Sans" panose="020B0502020104020203" pitchFamily="34" charset="-79"/>
                <a:cs typeface="Gill Sans"/>
              </a:rPr>
              <a:t>Week commencing: 07 September, 28 September, 02 November &amp; 23 November 2026</a:t>
            </a:r>
            <a:endParaRPr lang="en-GB" sz="1000" b="1" dirty="0">
              <a:solidFill>
                <a:srgbClr val="66344C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3871262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4674E-5C90-5CD8-67E8-0A5DD2C07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9D6DB6-6A1E-1AB1-DB3C-EE3FD0567344}"/>
              </a:ext>
            </a:extLst>
          </p:cNvPr>
          <p:cNvSpPr txBox="1">
            <a:spLocks/>
          </p:cNvSpPr>
          <p:nvPr/>
        </p:nvSpPr>
        <p:spPr>
          <a:xfrm>
            <a:off x="1922285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Monday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18DA79-FBB2-9057-2638-A14B60BEEF7D}"/>
              </a:ext>
            </a:extLst>
          </p:cNvPr>
          <p:cNvSpPr txBox="1">
            <a:spLocks/>
          </p:cNvSpPr>
          <p:nvPr/>
        </p:nvSpPr>
        <p:spPr>
          <a:xfrm>
            <a:off x="3691628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Tuesday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56B2E0-C917-7657-1A29-B04AC8EF0445}"/>
              </a:ext>
            </a:extLst>
          </p:cNvPr>
          <p:cNvSpPr txBox="1">
            <a:spLocks/>
          </p:cNvSpPr>
          <p:nvPr/>
        </p:nvSpPr>
        <p:spPr>
          <a:xfrm>
            <a:off x="5460971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Wednesday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56A31A-02FA-9B8B-63F1-075AF9E98022}"/>
              </a:ext>
            </a:extLst>
          </p:cNvPr>
          <p:cNvSpPr txBox="1">
            <a:spLocks/>
          </p:cNvSpPr>
          <p:nvPr/>
        </p:nvSpPr>
        <p:spPr>
          <a:xfrm>
            <a:off x="7230314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Thursday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6C3E87-AAFA-DE82-06B3-FF48253B0B0A}"/>
              </a:ext>
            </a:extLst>
          </p:cNvPr>
          <p:cNvSpPr txBox="1">
            <a:spLocks/>
          </p:cNvSpPr>
          <p:nvPr/>
        </p:nvSpPr>
        <p:spPr>
          <a:xfrm>
            <a:off x="8999658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Friday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AF6174D-CE62-2C31-7753-72ECA8144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310953"/>
              </p:ext>
            </p:extLst>
          </p:nvPr>
        </p:nvGraphicFramePr>
        <p:xfrm>
          <a:off x="1592580" y="1551933"/>
          <a:ext cx="8755501" cy="5533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3093">
                  <a:extLst>
                    <a:ext uri="{9D8B030D-6E8A-4147-A177-3AD203B41FA5}">
                      <a16:colId xmlns:a16="http://schemas.microsoft.com/office/drawing/2014/main" val="260363599"/>
                    </a:ext>
                  </a:extLst>
                </a:gridCol>
                <a:gridCol w="1718067">
                  <a:extLst>
                    <a:ext uri="{9D8B030D-6E8A-4147-A177-3AD203B41FA5}">
                      <a16:colId xmlns:a16="http://schemas.microsoft.com/office/drawing/2014/main" val="2161679140"/>
                    </a:ext>
                  </a:extLst>
                </a:gridCol>
                <a:gridCol w="1770584">
                  <a:extLst>
                    <a:ext uri="{9D8B030D-6E8A-4147-A177-3AD203B41FA5}">
                      <a16:colId xmlns:a16="http://schemas.microsoft.com/office/drawing/2014/main" val="2101905455"/>
                    </a:ext>
                  </a:extLst>
                </a:gridCol>
                <a:gridCol w="1733073">
                  <a:extLst>
                    <a:ext uri="{9D8B030D-6E8A-4147-A177-3AD203B41FA5}">
                      <a16:colId xmlns:a16="http://schemas.microsoft.com/office/drawing/2014/main" val="786977913"/>
                    </a:ext>
                  </a:extLst>
                </a:gridCol>
                <a:gridCol w="1710684">
                  <a:extLst>
                    <a:ext uri="{9D8B030D-6E8A-4147-A177-3AD203B41FA5}">
                      <a16:colId xmlns:a16="http://schemas.microsoft.com/office/drawing/2014/main" val="1846893544"/>
                    </a:ext>
                  </a:extLst>
                </a:gridCol>
              </a:tblGrid>
              <a:tr h="84668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Roasted Red Pepper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Seeds &amp; Toppings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Spicy Roast Parsnip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Calibri" panose="020F0502020204030204" pitchFamily="34" charset="0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Vegetable Soup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Red Lentil, Chickpea &amp; Chilli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6344C"/>
                        </a:solidFill>
                        <a:effectLst/>
                        <a:uLnTx/>
                        <a:uFillTx/>
                        <a:latin typeface="Gill Sans MT" panose="020B0502020104020203" pitchFamily="34" charset="77"/>
                        <a:ea typeface="+mn-ea"/>
                        <a:cs typeface="+mn-cs"/>
                        <a:sym typeface="Calibri"/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Calibri" panose="020F0502020204030204" pitchFamily="34" charset="0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Creamy Mushroom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Seeds &amp; Toppings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marL="459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67083"/>
                  </a:ext>
                </a:extLst>
              </a:tr>
              <a:tr h="845304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Chinese Style Sweet &amp; Sour Pork 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cs typeface="Calibri" panose="020F0502020204030204" pitchFamily="34" charset="0"/>
                      </a:endParaRP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Lemon, Honey &amp; Oregano </a:t>
                      </a:r>
                      <a:b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</a:br>
                      <a: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Glazed Chicken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900" b="0" i="0" u="none" strike="noStrik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sym typeface="Calibri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US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Oven-Baked Beef Ziti</a:t>
                      </a:r>
                      <a:endParaRPr lang="en-US" sz="9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Calibri"/>
                        <a:buNone/>
                      </a:pPr>
                      <a:r>
                        <a:rPr lang="en-US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Bolognese, Topped with Bechamel &amp; Mozzarella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  <a:tabLst/>
                        <a:defRPr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Milk, Soya)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Jamaican Jerk Chicken 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cs typeface="Calibri" panose="020F0502020204030204" pitchFamily="34" charset="0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Pizza Friday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Classic Pepperoni Pizza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Or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Spinach &amp; Feta Pizza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</a:t>
                      </a:r>
                      <a:r>
                        <a:rPr lang="en-GB" sz="900" b="0" i="1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Gluten, Dairy, Soya</a:t>
                      </a: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)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i="0" u="non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</a:endParaRP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952547"/>
                  </a:ext>
                </a:extLst>
              </a:tr>
              <a:tr h="109570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019307"/>
                  </a:ext>
                </a:extLst>
              </a:tr>
              <a:tr h="6972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Quorn, Aubergine &amp; Cauliflower  Rendang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GB" sz="900" b="0" i="1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(Gluten, Soya)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Spinach, Plant-based Chicken &amp; Sweet Potato Tortilla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GB" sz="900" b="0" i="1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(Gluten, Soya)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Baked Potato Gnocchi with Roasted Red Peppers, Courgettes &amp; Parmesan Crumb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 Gluten, Dairy)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endParaRPr lang="en-US" sz="9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Jamaican Jackfruit, Black Bean </a:t>
                      </a:r>
                      <a:b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&amp; Butternut Stew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endParaRPr lang="en-GB" sz="9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cs typeface="Calibri" panose="020F0502020204030204" pitchFamily="34" charset="0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Margherita Pizza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1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 Gluten, Dairy, Soya)</a:t>
                      </a: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44790"/>
                  </a:ext>
                </a:extLst>
              </a:tr>
              <a:tr h="69726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Vegetable Egg Noodles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 Green Beans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  Thai Cabbage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1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(Egg, Gluten, Milk, Soya)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0" i="0" u="non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Sautéed Spinach &amp; Kale</a:t>
                      </a:r>
                      <a:endParaRPr lang="en-US" dirty="0"/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Cauliflower Cheese</a:t>
                      </a:r>
                      <a:endParaRPr lang="en-US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Patatas Bravas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1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( Dairy)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9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cs typeface="Calibri" panose="020F0502020204030204" pitchFamily="34" charset="0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Rocket &amp; Parmesan Salad</a:t>
                      </a:r>
                      <a:endParaRPr lang="en-US" dirty="0"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  <a:sym typeface="Calibri"/>
                        </a:rPr>
                        <a:t>Herb-Glazed Carrots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US" sz="900" b="0" i="0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Garlic Bread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  <a:tabLst/>
                        <a:defRPr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Rice &amp; Peas </a:t>
                      </a:r>
                      <a:endParaRPr lang="en-GB" sz="9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Peppers &amp; Charred Sweetcorn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GB" sz="900" b="0" i="1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(Soya)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Classic Chip Shop Chips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Baked Beans</a:t>
                      </a:r>
                      <a:endParaRPr lang="en-GB" sz="9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  <a:sym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Homemade Coleslaw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9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</a:endParaRP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815919"/>
                  </a:ext>
                </a:extLst>
              </a:tr>
              <a:tr h="1145509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  Honey &amp; Sultana Seeded Flapjack</a:t>
                      </a:r>
                      <a:b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</a:br>
                      <a:endParaRPr lang="en-GB" sz="9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(Gluten, Milk, Egg, Soya)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cap="none" spc="0" noProof="0">
                          <a:solidFill>
                            <a:srgbClr val="66344C"/>
                          </a:solidFill>
                          <a:latin typeface="Gill Sans MT"/>
                        </a:rPr>
                        <a:t>Frosted Carrot Cake</a:t>
                      </a:r>
                      <a:br>
                        <a:rPr lang="en-GB" sz="900" b="0" i="0" u="none" strike="noStrike" cap="none" spc="0">
                          <a:solidFill>
                            <a:srgbClr val="66344C"/>
                          </a:solidFill>
                          <a:latin typeface="Gill Sans MT"/>
                        </a:rPr>
                      </a:br>
                      <a:endParaRPr lang="en-GB" sz="900" b="0" i="0" u="none" strike="noStrike" cap="none" spc="0">
                        <a:solidFill>
                          <a:srgbClr val="66344C"/>
                        </a:solidFill>
                        <a:latin typeface="Gill Sans MT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cap="none" spc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1" u="none" strike="noStrike" cap="none" spc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</a:t>
                      </a:r>
                      <a:r>
                        <a:rPr lang="en-GB" sz="900" b="0" i="1" u="none" strike="noStrike" cap="none" spc="0">
                          <a:solidFill>
                            <a:srgbClr val="66344C"/>
                          </a:solidFill>
                          <a:latin typeface="Gill Sans MT"/>
                        </a:rPr>
                        <a:t>Gluten, Milk, Egg)</a:t>
                      </a:r>
                      <a:endParaRPr lang="en-GB" sz="900" b="0" i="1" u="none" strike="noStrike" cap="none" spc="0">
                        <a:solidFill>
                          <a:srgbClr val="66344C"/>
                        </a:solidFill>
                        <a:latin typeface="Gill Sans MT"/>
                        <a:sym typeface="Calibri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900" b="0" i="0" u="none" strike="noStrike" cap="none" spc="0">
                        <a:solidFill>
                          <a:srgbClr val="6634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strike="noStrike" cap="none" spc="0">
                          <a:solidFill>
                            <a:srgbClr val="66344C"/>
                          </a:solidFill>
                          <a:latin typeface="Gill Sans MT"/>
                        </a:rPr>
                        <a:t>Classic Fruit Trifle</a:t>
                      </a:r>
                      <a:endParaRPr lang="en-US" sz="900" b="0" i="0" u="none" cap="none" spc="0">
                        <a:solidFill>
                          <a:srgbClr val="66344C"/>
                        </a:solidFill>
                        <a:latin typeface="Gill Sans MT"/>
                        <a:cs typeface="Calibri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900" b="0" i="0" u="none" strike="noStrike" cap="none" spc="0">
                        <a:solidFill>
                          <a:srgbClr val="66344C"/>
                        </a:solidFill>
                        <a:latin typeface="Gill Sans MT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cap="none" spc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1" u="none" strike="noStrike" cap="none" spc="0">
                          <a:solidFill>
                            <a:srgbClr val="66344C"/>
                          </a:solidFill>
                          <a:latin typeface="Gill Sans MT"/>
                          <a:sym typeface="Calibri"/>
                        </a:rPr>
                        <a:t>(</a:t>
                      </a:r>
                      <a:r>
                        <a:rPr lang="en-GB" sz="900" b="0" i="1" u="none" strike="noStrike" cap="none" spc="0">
                          <a:solidFill>
                            <a:srgbClr val="66344C"/>
                          </a:solidFill>
                          <a:latin typeface="Gill Sans MT"/>
                        </a:rPr>
                        <a:t>Gluten, Milk, Egg)</a:t>
                      </a:r>
                      <a:endParaRPr lang="en-GB" sz="900" b="0" i="1" u="none" strike="noStrike" cap="none" spc="0">
                        <a:solidFill>
                          <a:srgbClr val="66344C"/>
                        </a:solidFill>
                        <a:latin typeface="Gill Sans MT"/>
                        <a:sym typeface="Calibri"/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cap="none" spc="0">
                        <a:solidFill>
                          <a:srgbClr val="66344C"/>
                        </a:solidFill>
                        <a:latin typeface="Gill Sans MT"/>
                        <a:cs typeface="Calibri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Apple &amp; Cherry Turnovers</a:t>
                      </a:r>
                      <a:br>
                        <a:rPr lang="en-US" sz="9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endParaRPr lang="en-GB" sz="9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(Gluten, Milk, Egg, Soya)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Banana &amp; Dark </a:t>
                      </a:r>
                      <a:b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r>
                        <a:rPr lang="en-GB" sz="9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Chocolate Bread</a:t>
                      </a:r>
                      <a:endParaRPr lang="en-US" sz="9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i="0" u="none" strike="noStrik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(Gluten, Milk, Egg, Soya)</a:t>
                      </a: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64504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279C013-506D-24E1-09B8-89AFCBB77B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3218431"/>
              </p:ext>
            </p:extLst>
          </p:nvPr>
        </p:nvGraphicFramePr>
        <p:xfrm>
          <a:off x="344046" y="1554083"/>
          <a:ext cx="1230754" cy="5327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0754">
                  <a:extLst>
                    <a:ext uri="{9D8B030D-6E8A-4147-A177-3AD203B41FA5}">
                      <a16:colId xmlns:a16="http://schemas.microsoft.com/office/drawing/2014/main" val="3145660686"/>
                    </a:ext>
                  </a:extLst>
                </a:gridCol>
              </a:tblGrid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SOUP OF THE DAY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742446"/>
                  </a:ext>
                </a:extLst>
              </a:tr>
              <a:tr h="868839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MAIN COURSE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2247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PASTA &amp; JACKET BAR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2533351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PLANT-BASED MAIN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347438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SIDES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8231917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DESSERT OF </a:t>
                      </a:r>
                      <a:b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</a:b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THE DAY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8384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BD3AEF3-12F6-5AF0-314F-E388EBCAD8F8}"/>
              </a:ext>
            </a:extLst>
          </p:cNvPr>
          <p:cNvSpPr txBox="1">
            <a:spLocks/>
          </p:cNvSpPr>
          <p:nvPr/>
        </p:nvSpPr>
        <p:spPr>
          <a:xfrm>
            <a:off x="3456910" y="402360"/>
            <a:ext cx="6082748" cy="6309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GB" sz="2400" dirty="0">
                <a:solidFill>
                  <a:srgbClr val="66344C"/>
                </a:solidFill>
                <a:latin typeface="Gill Sans" panose="020B0502020104020203" pitchFamily="34" charset="-79"/>
                <a:cs typeface="Gill Sans"/>
              </a:rPr>
              <a:t>WEEK 2 Autumn 2026</a:t>
            </a:r>
          </a:p>
          <a:p>
            <a:r>
              <a:rPr lang="en-GB" sz="1000" b="1" dirty="0">
                <a:solidFill>
                  <a:srgbClr val="66344C"/>
                </a:solidFill>
                <a:latin typeface="Gill Sans" panose="020B0502020104020203" pitchFamily="34" charset="-79"/>
                <a:cs typeface="Gill Sans"/>
              </a:rPr>
              <a:t>Week commencing: 14 September, 05 October,09 November &amp; 30 November 2026</a:t>
            </a:r>
            <a:endParaRPr lang="en-GB" sz="1000" b="1" dirty="0">
              <a:solidFill>
                <a:srgbClr val="66344C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9553191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1BF57-F937-5BBB-25BF-802264F84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37D1A3-A4B7-4382-FAF8-EB81598F9DA3}"/>
              </a:ext>
            </a:extLst>
          </p:cNvPr>
          <p:cNvSpPr txBox="1">
            <a:spLocks/>
          </p:cNvSpPr>
          <p:nvPr/>
        </p:nvSpPr>
        <p:spPr>
          <a:xfrm>
            <a:off x="1922285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Monday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72524D-0669-7E23-AC95-DF74A69C89E1}"/>
              </a:ext>
            </a:extLst>
          </p:cNvPr>
          <p:cNvSpPr txBox="1">
            <a:spLocks/>
          </p:cNvSpPr>
          <p:nvPr/>
        </p:nvSpPr>
        <p:spPr>
          <a:xfrm>
            <a:off x="3691628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Tuesday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D6B7C6-BB05-A58C-4DE6-1E43DFF6715D}"/>
              </a:ext>
            </a:extLst>
          </p:cNvPr>
          <p:cNvSpPr txBox="1">
            <a:spLocks/>
          </p:cNvSpPr>
          <p:nvPr/>
        </p:nvSpPr>
        <p:spPr>
          <a:xfrm>
            <a:off x="5460971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Wednesday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2FBAF0-C6D6-458F-CED2-DFC282FA8B5A}"/>
              </a:ext>
            </a:extLst>
          </p:cNvPr>
          <p:cNvSpPr txBox="1">
            <a:spLocks/>
          </p:cNvSpPr>
          <p:nvPr/>
        </p:nvSpPr>
        <p:spPr>
          <a:xfrm>
            <a:off x="7230314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Thursday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857CE9-FDEE-BE4E-7816-AE9E1E6C7BE9}"/>
              </a:ext>
            </a:extLst>
          </p:cNvPr>
          <p:cNvSpPr txBox="1">
            <a:spLocks/>
          </p:cNvSpPr>
          <p:nvPr/>
        </p:nvSpPr>
        <p:spPr>
          <a:xfrm>
            <a:off x="8999658" y="1246173"/>
            <a:ext cx="1080000" cy="2616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</a:rPr>
              <a:t>Friday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7CD5FB8-05D4-74A6-ABC0-4407378A79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972794"/>
              </p:ext>
            </p:extLst>
          </p:nvPr>
        </p:nvGraphicFramePr>
        <p:xfrm>
          <a:off x="1562582" y="1554083"/>
          <a:ext cx="8776957" cy="5155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210">
                  <a:extLst>
                    <a:ext uri="{9D8B030D-6E8A-4147-A177-3AD203B41FA5}">
                      <a16:colId xmlns:a16="http://schemas.microsoft.com/office/drawing/2014/main" val="260363599"/>
                    </a:ext>
                  </a:extLst>
                </a:gridCol>
                <a:gridCol w="1791210">
                  <a:extLst>
                    <a:ext uri="{9D8B030D-6E8A-4147-A177-3AD203B41FA5}">
                      <a16:colId xmlns:a16="http://schemas.microsoft.com/office/drawing/2014/main" val="2161679140"/>
                    </a:ext>
                  </a:extLst>
                </a:gridCol>
                <a:gridCol w="1791210">
                  <a:extLst>
                    <a:ext uri="{9D8B030D-6E8A-4147-A177-3AD203B41FA5}">
                      <a16:colId xmlns:a16="http://schemas.microsoft.com/office/drawing/2014/main" val="2101905455"/>
                    </a:ext>
                  </a:extLst>
                </a:gridCol>
                <a:gridCol w="1791210">
                  <a:extLst>
                    <a:ext uri="{9D8B030D-6E8A-4147-A177-3AD203B41FA5}">
                      <a16:colId xmlns:a16="http://schemas.microsoft.com/office/drawing/2014/main" val="786977913"/>
                    </a:ext>
                  </a:extLst>
                </a:gridCol>
                <a:gridCol w="1612117">
                  <a:extLst>
                    <a:ext uri="{9D8B030D-6E8A-4147-A177-3AD203B41FA5}">
                      <a16:colId xmlns:a16="http://schemas.microsoft.com/office/drawing/2014/main" val="1846893544"/>
                    </a:ext>
                  </a:extLst>
                </a:gridCol>
              </a:tblGrid>
              <a:tr h="83163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Sweet Tomato &amp; Basil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Cauliflower &amp; Herb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Homemade Bread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Carrot &amp; Chilli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Pea &amp; Watercress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marL="45994" marR="459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French Onion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Homemade Bread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uLnTx/>
                          <a:uFillTx/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Seeds &amp; Toppings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  <a:sym typeface="Calibri"/>
                        </a:rPr>
                        <a:t>(Gluten, Soya)</a:t>
                      </a:r>
                    </a:p>
                  </a:txBody>
                  <a:tcPr marL="459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67083"/>
                  </a:ext>
                </a:extLst>
              </a:tr>
              <a:tr h="831632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0" i="0" u="none" strike="noStrike" cap="none" spc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Turkey &amp; Red Pepper Stroganoff</a:t>
                      </a:r>
                      <a:endParaRPr lang="en-GB" sz="1000" b="0" i="0" u="none" strike="noStrike" cap="none" spc="0">
                        <a:solidFill>
                          <a:srgbClr val="66344C"/>
                        </a:solidFill>
                        <a:latin typeface="Gill Sans MT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(Gluten)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Cumberland Sausages with Homemade</a:t>
                      </a:r>
                      <a:endParaRPr lang="en-US" sz="10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Onion Gravy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1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 Gluten)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1000" b="0" i="0" u="non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cs typeface="Calibri" panose="020F0502020204030204" pitchFamily="34" charset="0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Cottage Pie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Calibri"/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Topped with Cheesy Mash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Calibri"/>
                        <a:buNone/>
                      </a:pPr>
                      <a:r>
                        <a:rPr lang="en-US" sz="1000" b="0" i="1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( Dairy)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Lebanese</a:t>
                      </a: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  <a:sym typeface="Calibri"/>
                        </a:rPr>
                        <a:t> Chicken</a:t>
                      </a: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 Shawarma with</a:t>
                      </a: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  <a:sym typeface="Calibri"/>
                        </a:rPr>
                        <a:t> H</a:t>
                      </a: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arissa</a:t>
                      </a: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  <a:sym typeface="Calibri"/>
                        </a:rPr>
                        <a:t> Sauce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Battered Fish of the Day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(Gluten, Milk, Egg, Fish))</a:t>
                      </a: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952547"/>
                  </a:ext>
                </a:extLst>
              </a:tr>
              <a:tr h="888592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3" marR="51193" marT="0" marB="0" anchor="ctr">
                    <a:lnL w="0">
                      <a:noFill/>
                    </a:lnL>
                    <a:lnR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3" marR="51193" marT="0" marB="0" anchor="ctr">
                    <a:lnL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L>
                    <a:lnR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3" marR="51193" marT="0" marB="0" anchor="ctr">
                    <a:lnL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L>
                    <a:lnR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3" marR="51193" marT="0" marB="0" anchor="ctr">
                    <a:lnL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L>
                    <a:lnR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Baked Potato &amp; Sweet Potato</a:t>
                      </a:r>
                      <a:endParaRPr kumimoji="0" lang="en-US" sz="1000">
                        <a:highlight>
                          <a:srgbClr val="F5F5F5"/>
                        </a:highlight>
                      </a:endParaRP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Classic Pomodoro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Tuna Mayo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 panose="020B0502020104020203" pitchFamily="34" charset="77"/>
                          <a:ea typeface="+mn-ea"/>
                          <a:cs typeface="+mn-cs"/>
                        </a:rPr>
                        <a:t>Baked Beans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6344C"/>
                          </a:solidFill>
                          <a:effectLst/>
                          <a:highlight>
                            <a:srgbClr val="F5F5F5"/>
                          </a:highlight>
                          <a:uLnTx/>
                          <a:uFillTx/>
                          <a:latin typeface="Gill Sans MT"/>
                          <a:ea typeface="+mn-ea"/>
                          <a:cs typeface="+mn-cs"/>
                        </a:rPr>
                        <a:t>Cheddar Cheese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>
                          <a:solidFill>
                            <a:srgbClr val="66344C"/>
                          </a:solidFill>
                          <a:highlight>
                            <a:srgbClr val="F5F5F5"/>
                          </a:highlight>
                          <a:latin typeface="Gill Sans MT"/>
                          <a:cs typeface="Calibri"/>
                        </a:rPr>
                        <a:t>(Gluten, Milk, Fish)</a:t>
                      </a:r>
                    </a:p>
                  </a:txBody>
                  <a:tcPr marL="51193" marR="0" marT="0" marB="0" anchor="ctr">
                    <a:lnL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4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019307"/>
                  </a:ext>
                </a:extLst>
              </a:tr>
              <a:tr h="83163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Vegetable &amp; Bean Gratin</a:t>
                      </a: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Topped with Herb Crumb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(Gluten, Dairy)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4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Crispy Tofu Served with Naan Bread, Spicy Mayo,</a:t>
                      </a:r>
                      <a:b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Cheese &amp; Rocket Salad </a:t>
                      </a:r>
                    </a:p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(Gluten, Soya)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4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Shepherdess Pie </a:t>
                      </a:r>
                    </a:p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Topped with Bubble &amp; Squeak Mash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4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Hearty Moroccan Vegetable </a:t>
                      </a:r>
                      <a:b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r>
                        <a:rPr lang="en-GB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&amp; Bean Tagine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4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Chimichurri Grilled Halloumi Served with Mediterranean Vegetable &amp; Bulgur Wheat</a:t>
                      </a:r>
                      <a:endParaRPr lang="en-US" sz="1000" b="0" i="0" u="none" strike="noStrike" cap="none" spc="0" noProof="0" dirty="0">
                        <a:solidFill>
                          <a:srgbClr val="4C4D4C"/>
                        </a:solidFill>
                        <a:latin typeface="Gill Sans MT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1" u="none" strike="noStrike" cap="none" spc="0" noProof="0" dirty="0">
                          <a:solidFill>
                            <a:srgbClr val="66344C"/>
                          </a:solidFill>
                          <a:latin typeface="Gill Sans MT"/>
                        </a:rPr>
                        <a:t>(Gluten, Soya, Dairy)</a:t>
                      </a:r>
                      <a:endParaRPr lang="en-GB" i="1" dirty="0">
                        <a:sym typeface="Calibri"/>
                      </a:endParaRP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4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44790"/>
                  </a:ext>
                </a:extLst>
              </a:tr>
              <a:tr h="84829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Pilaf Rice</a:t>
                      </a: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Steamed Broccoli</a:t>
                      </a: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Green Beans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+mn-cs"/>
                        </a:rPr>
                        <a:t>Roasted Rosemary New Potatoes</a:t>
                      </a: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+mn-cs"/>
                        <a:sym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+mn-cs"/>
                        </a:rPr>
                        <a:t>Garlic Cabbage</a:t>
                      </a: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+mn-cs"/>
                        <a:sym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+mn-cs"/>
                        </a:rPr>
                        <a:t>Carrots &amp; Peas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+mn-cs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Sautéed Spinach &amp; Kale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Carrots &amp; Peas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Gravy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Spiced Vegetable Couscous          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Five-Spice Carrots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cs typeface="Calibri" panose="020F0502020204030204" pitchFamily="34" charset="0"/>
                        </a:rPr>
                        <a:t>Salads &amp; Pickles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US" sz="1000" b="0" i="1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(Gluten, </a:t>
                      </a:r>
                      <a:r>
                        <a:rPr lang="en-US" sz="1000" b="0" i="1" u="none" cap="none" spc="0" dirty="0" err="1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Sulphites</a:t>
                      </a:r>
                      <a:r>
                        <a:rPr lang="en-US" sz="1000" b="0" i="1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ea typeface="Calibri"/>
                        <a:cs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Garden Peas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Baked Beans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Chunky Chips</a:t>
                      </a: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ea typeface="Calibri"/>
                        <a:cs typeface="Calibri"/>
                      </a:endParaRP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ea typeface="Calibri"/>
                          <a:cs typeface="Calibri"/>
                        </a:rPr>
                        <a:t>Chipotle Mayo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cap="none" spc="0" dirty="0">
                        <a:solidFill>
                          <a:srgbClr val="66344C"/>
                        </a:solidFill>
                        <a:latin typeface="Gill Sans MT" panose="020B0502020104020203" pitchFamily="34" charset="77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815919"/>
                  </a:ext>
                </a:extLst>
              </a:tr>
              <a:tr h="831632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  <a:t>Old Queen’s School Cake</a:t>
                      </a:r>
                      <a:b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highlight>
                            <a:srgbClr val="FFFF00"/>
                          </a:highlight>
                          <a:latin typeface="Gill Sans MT"/>
                          <a:sym typeface="Calibri"/>
                        </a:rPr>
                      </a:b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highlight>
                          <a:srgbClr val="FFFF00"/>
                        </a:highlight>
                        <a:latin typeface="Gill Sans MT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(Milk)</a:t>
                      </a:r>
                    </a:p>
                  </a:txBody>
                  <a:tcPr marL="51194" marR="51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0" i="0" u="none" strike="noStrike" cap="none" spc="0">
                          <a:solidFill>
                            <a:srgbClr val="66344C"/>
                          </a:solidFill>
                          <a:latin typeface="Gill Sans MT"/>
                        </a:rPr>
                        <a:t>Lemon Cheesecake Pots</a:t>
                      </a:r>
                      <a:b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</a:rPr>
                      </a:b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(Gluten, Milk, Egg)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cap="none" spc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Dorset Apple Cake</a:t>
                      </a:r>
                      <a:b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(Gluten, Milk, Egg)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spc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Chocolate Mousse</a:t>
                      </a:r>
                      <a:b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(Milk)</a:t>
                      </a:r>
                    </a:p>
                  </a:txBody>
                  <a:tcPr marL="51194" marR="51194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  <a:t>Warm Cookie Bar</a:t>
                      </a:r>
                      <a:br>
                        <a:rPr lang="en-US" sz="1000" b="0" i="0" u="none" strike="noStrike" cap="none" spc="0" dirty="0">
                          <a:solidFill>
                            <a:srgbClr val="66344C"/>
                          </a:solidFill>
                          <a:latin typeface="Gill Sans MT"/>
                          <a:cs typeface="Calibri"/>
                        </a:rPr>
                      </a:br>
                      <a:endParaRPr lang="en-GB" sz="1000" b="0" i="0" u="none" strike="noStrike" cap="none" spc="0" dirty="0">
                        <a:solidFill>
                          <a:srgbClr val="66344C"/>
                        </a:solidFill>
                        <a:latin typeface="Gill Sans MT"/>
                        <a:cs typeface="Calibri"/>
                        <a:sym typeface="Calibri"/>
                      </a:endParaRP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Selection of Yoghurts, Jellies &amp; Fruit Pots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cap="none" spc="0" dirty="0">
                          <a:solidFill>
                            <a:srgbClr val="66344C"/>
                          </a:solidFill>
                          <a:latin typeface="Gill Sans MT" panose="020B0502020104020203" pitchFamily="34" charset="77"/>
                          <a:sym typeface="Calibri"/>
                        </a:rPr>
                        <a:t>(Gluten, Milk, Soya)</a:t>
                      </a:r>
                    </a:p>
                  </a:txBody>
                  <a:tcPr marL="51194" marR="0" marT="0" marB="0" anchor="ctr">
                    <a:lnL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64504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080C799-FF73-FF72-1878-8CB454FCBF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7542110"/>
              </p:ext>
            </p:extLst>
          </p:nvPr>
        </p:nvGraphicFramePr>
        <p:xfrm>
          <a:off x="344046" y="1554083"/>
          <a:ext cx="1302065" cy="5350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2065">
                  <a:extLst>
                    <a:ext uri="{9D8B030D-6E8A-4147-A177-3AD203B41FA5}">
                      <a16:colId xmlns:a16="http://schemas.microsoft.com/office/drawing/2014/main" val="3145660686"/>
                    </a:ext>
                  </a:extLst>
                </a:gridCol>
              </a:tblGrid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SOUP OF THE DAY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742446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MAIN COURSE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2247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PASTA &amp; JACKET BAR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2533351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PLANT-BASED MAIN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347438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SIDES</a:t>
                      </a:r>
                    </a:p>
                  </a:txBody>
                  <a:tcPr marL="59586" marR="59586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8231917"/>
                  </a:ext>
                </a:extLst>
              </a:tr>
              <a:tr h="891778"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DESSERT OF </a:t>
                      </a:r>
                      <a:b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</a:br>
                      <a:r>
                        <a:rPr kumimoji="0" lang="en-GB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THE DAY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8384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3ED5BF3-0A9D-7E2C-8357-CA9655B60073}"/>
              </a:ext>
            </a:extLst>
          </p:cNvPr>
          <p:cNvSpPr txBox="1">
            <a:spLocks/>
          </p:cNvSpPr>
          <p:nvPr/>
        </p:nvSpPr>
        <p:spPr>
          <a:xfrm>
            <a:off x="3359426" y="435280"/>
            <a:ext cx="5963479" cy="61555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GB" sz="2400" dirty="0">
                <a:solidFill>
                  <a:srgbClr val="66344C"/>
                </a:solidFill>
                <a:latin typeface="Gill Sans" panose="020B0502020104020203" pitchFamily="34" charset="-79"/>
                <a:cs typeface="Gill Sans"/>
              </a:rPr>
              <a:t>WEEK 3 Autumn 2026</a:t>
            </a:r>
          </a:p>
          <a:p>
            <a:r>
              <a:rPr lang="en-GB" sz="1000" b="1" dirty="0">
                <a:solidFill>
                  <a:srgbClr val="66344C"/>
                </a:solidFill>
                <a:latin typeface="Gill Sans" panose="020B0502020104020203" pitchFamily="34" charset="-79"/>
                <a:cs typeface="Gill Sans"/>
              </a:rPr>
              <a:t>Week commencing: 01 September, 21 September 12 October, 16 November &amp; 07 December 2026</a:t>
            </a:r>
            <a:endParaRPr lang="en-GB" sz="1000" b="1" dirty="0">
              <a:solidFill>
                <a:srgbClr val="66344C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8430137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Thomas Franks">
      <a:dk1>
        <a:srgbClr val="4C4D4C"/>
      </a:dk1>
      <a:lt1>
        <a:srgbClr val="FFFFFF"/>
      </a:lt1>
      <a:dk2>
        <a:srgbClr val="323853"/>
      </a:dk2>
      <a:lt2>
        <a:srgbClr val="E8E8E8"/>
      </a:lt2>
      <a:accent1>
        <a:srgbClr val="D14855"/>
      </a:accent1>
      <a:accent2>
        <a:srgbClr val="E39700"/>
      </a:accent2>
      <a:accent3>
        <a:srgbClr val="008AD1"/>
      </a:accent3>
      <a:accent4>
        <a:srgbClr val="86CABA"/>
      </a:accent4>
      <a:accent5>
        <a:srgbClr val="D173BE"/>
      </a:accent5>
      <a:accent6>
        <a:srgbClr val="7FC159"/>
      </a:accent6>
      <a:hlink>
        <a:srgbClr val="4C4D4C"/>
      </a:hlink>
      <a:folHlink>
        <a:srgbClr val="4C4D4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orth LUNCH Menu Template Weekly Print Landscape" id="{CB138508-182C-6942-9F28-7E6C61B5F0E1}" vid="{975BD9DB-D129-0E45-A506-75D492C355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441332A893E1428C33C058AB316958" ma:contentTypeVersion="18" ma:contentTypeDescription="Create a new document." ma:contentTypeScope="" ma:versionID="50622f2bcd8683c96644bbe421e4403e">
  <xsd:schema xmlns:xsd="http://www.w3.org/2001/XMLSchema" xmlns:xs="http://www.w3.org/2001/XMLSchema" xmlns:p="http://schemas.microsoft.com/office/2006/metadata/properties" xmlns:ns2="f83875aa-54b4-4efa-9952-6b625b22eaf5" xmlns:ns3="0fbd10a8-cc0a-4def-b94b-5193053f0c86" targetNamespace="http://schemas.microsoft.com/office/2006/metadata/properties" ma:root="true" ma:fieldsID="352557bcc07576b763532b59dfb9b47d" ns2:_="" ns3:_="">
    <xsd:import namespace="f83875aa-54b4-4efa-9952-6b625b22eaf5"/>
    <xsd:import namespace="0fbd10a8-cc0a-4def-b94b-5193053f0c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875aa-54b4-4efa-9952-6b625b22ea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a6384c1-f796-468e-a60a-5da1bc5189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bd10a8-cc0a-4def-b94b-5193053f0c8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80cef75-bfa3-42dd-ba8e-0d3a8badc075}" ma:internalName="TaxCatchAll" ma:showField="CatchAllData" ma:web="0fbd10a8-cc0a-4def-b94b-5193053f0c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3875aa-54b4-4efa-9952-6b625b22eaf5">
      <Terms xmlns="http://schemas.microsoft.com/office/infopath/2007/PartnerControls"/>
    </lcf76f155ced4ddcb4097134ff3c332f>
    <TaxCatchAll xmlns="0fbd10a8-cc0a-4def-b94b-5193053f0c86" xsi:nil="true"/>
  </documentManagement>
</p:properties>
</file>

<file path=customXml/itemProps1.xml><?xml version="1.0" encoding="utf-8"?>
<ds:datastoreItem xmlns:ds="http://schemas.openxmlformats.org/officeDocument/2006/customXml" ds:itemID="{BC9C1803-E448-4331-85BD-2ECCF4C8B0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DAC0B6-F5F8-42F9-B63C-28717CC71182}"/>
</file>

<file path=customXml/itemProps3.xml><?xml version="1.0" encoding="utf-8"?>
<ds:datastoreItem xmlns:ds="http://schemas.openxmlformats.org/officeDocument/2006/customXml" ds:itemID="{A10B7DA6-67F4-4F31-B79E-8B7C88E87193}">
  <ds:schemaRefs>
    <ds:schemaRef ds:uri="http://www.w3.org/XML/1998/namespace"/>
    <ds:schemaRef ds:uri="ead5e53c-f7a7-44c5-8d82-5db37c357164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43c731af-c8c4-4bde-b8a0-824352cc08f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1477</Words>
  <Application>Microsoft Office PowerPoint</Application>
  <PresentationFormat>Custom</PresentationFormat>
  <Paragraphs>369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Arial</vt:lpstr>
      <vt:lpstr>Calibri</vt:lpstr>
      <vt:lpstr>Gill Sans</vt:lpstr>
      <vt:lpstr>Gill Sans MT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Parle</dc:creator>
  <cp:lastModifiedBy>Stileman, Lianne (Queen's College London)</cp:lastModifiedBy>
  <cp:revision>14</cp:revision>
  <cp:lastPrinted>2024-05-01T16:14:35Z</cp:lastPrinted>
  <dcterms:created xsi:type="dcterms:W3CDTF">2025-08-14T10:10:22Z</dcterms:created>
  <dcterms:modified xsi:type="dcterms:W3CDTF">2026-08-26T09:01:05Z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0x01010049441332A893E1428C33C058AB316958</vt:lpwstr>
  </property>
  <property fmtid="{D5CDD505-2E9C-101B-9397-08002B2CF9AE}" pid="3" name="MediaServiceImageTags">
    <vt:lpwstr/>
  </property>
</Properties>
</file>